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2191695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4F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2468880"/>
            <a:ext cx="10058400" cy="1463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/>
            <a:r>
              <a:rPr sz="4000" b="1">
                <a:solidFill>
                  <a:srgbClr val="1F2937"/>
                </a:solidFill>
                <a:latin typeface="Calibri"/>
                <a:cs typeface="Arial"/>
              </a:rPr>
              <a:t>تقرير أداء الأسهم لشهر أبريل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931920"/>
            <a:ext cx="10058400" cy="914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/>
            <a:r>
              <a:rPr sz="2000">
                <a:solidFill>
                  <a:srgbClr val="6B7280"/>
                </a:solidFill>
                <a:latin typeface="Calibri"/>
                <a:cs typeface="Arial"/>
              </a:rPr>
              <a:t>تحليل حركة الأسهم الرابحة والخاسرة وأسباب التغيرات السعرية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/>
            <a:r>
              <a:rPr sz="2800" b="1">
                <a:solidFill>
                  <a:srgbClr val="1F2937"/>
                </a:solidFill>
                <a:latin typeface="Calibri"/>
                <a:cs typeface="Arial"/>
              </a:rPr>
              <a:t>نظرة عامة على أداء السوق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2011680" cy="50800"/>
          </a:xfrm>
          <a:prstGeom prst="rect">
            <a:avLst/>
          </a:prstGeom>
          <a:solidFill>
            <a:srgbClr val="4F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754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رصد شامل لحركة السوق المالي خلال شهر أبريل 2026.</a:t>
            </a:r>
          </a:p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تباين في أداء الأسهم بين الصعود والهبوط في مختلف القطاعات.</a:t>
            </a:r>
          </a:p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تحليل موجز لأهم الأسباب والعوامل المؤثرة على حركة الأسعار.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/>
            <a:r>
              <a:rPr sz="2800" b="1">
                <a:solidFill>
                  <a:srgbClr val="1F2937"/>
                </a:solidFill>
                <a:latin typeface="Calibri"/>
                <a:cs typeface="Arial"/>
              </a:rPr>
              <a:t>أبرز الأسهم المرتفعة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2011680" cy="50800"/>
          </a:xfrm>
          <a:prstGeom prst="rect">
            <a:avLst/>
          </a:prstGeom>
          <a:solidFill>
            <a:srgbClr val="4F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754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تصدر سهم شركة الاتصالات المكاسب بنسبة ارتفاع بلغت 12%.</a:t>
            </a:r>
          </a:p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ارتفاع سهم شركة الطاقة المتجددة بنسبة 9% بعد توقيع عقد جديد.</a:t>
            </a:r>
          </a:p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صعود سهم البنك الأول بنسبة 7% مدفوعاً بتحسن مستويات السيولة.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/>
            <a:r>
              <a:rPr sz="2800" b="1">
                <a:solidFill>
                  <a:srgbClr val="1F2937"/>
                </a:solidFill>
                <a:latin typeface="Calibri"/>
                <a:cs typeface="Arial"/>
              </a:rPr>
              <a:t>أبرز الأسهم المنخفضة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2011680" cy="50800"/>
          </a:xfrm>
          <a:prstGeom prst="rect">
            <a:avLst/>
          </a:prstGeom>
          <a:solidFill>
            <a:srgbClr val="4F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754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سهم شركة العقارات سجل تراجعاً بنسبة 8% جراء تباطؤ المبيعات.</a:t>
            </a:r>
          </a:p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انخفاض سهم شركة الصناعات الثقيلة بنسبة 6% خلال الشهر.</a:t>
            </a:r>
          </a:p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تأثر القطاع الصناعي سلبياً بارتفاع تكاليف المواد الخام الأساسية.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/>
            <a:r>
              <a:rPr sz="2800" b="1">
                <a:solidFill>
                  <a:srgbClr val="1F2937"/>
                </a:solidFill>
                <a:latin typeface="Calibri"/>
                <a:cs typeface="Arial"/>
              </a:rPr>
              <a:t>الخلاصة والتوصيات الاستثمارية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25880"/>
            <a:ext cx="2011680" cy="50800"/>
          </a:xfrm>
          <a:prstGeom prst="rect">
            <a:avLst/>
          </a:prstGeom>
          <a:solidFill>
            <a:srgbClr val="4F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698480" cy="475488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توصية بمتابعة أداء قطاع الاتصالات نظراً لقوة الأرباح التشغيلية.</a:t>
            </a:r>
          </a:p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التركيز على قطاع الطاقة المتجددة كفرصة واعدة للنمو المستمر.</a:t>
            </a:r>
          </a:p>
          <a:p>
            <a:pPr algn="r" rtl="1">
              <a:spcAft>
                <a:spcPts val="1400"/>
              </a:spcAft>
            </a:pPr>
            <a:r>
              <a:rPr sz="2000">
                <a:solidFill>
                  <a:srgbClr val="1F2937"/>
                </a:solidFill>
                <a:latin typeface="Calibri"/>
                <a:cs typeface="Arial"/>
              </a:rPr>
              <a:t>•  مراقبة تأثير تقلبات التكاليف التشغيلية على الأسهم الصناعية مستقبلاً.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F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926080"/>
            <a:ext cx="10058400" cy="1097280"/>
          </a:xfrm>
          <a:prstGeom prst="rect">
            <a:avLst/>
          </a:prstGeom>
          <a:noFill/>
        </p:spPr>
        <p:txBody>
          <a:bodyPr wrap="square" anchor="t"/>
          <a:lstStyle/>
          <a:p>
            <a:pPr algn="ctr" rtl="1"/>
            <a:r>
              <a:rPr sz="3600" b="1">
                <a:solidFill>
                  <a:srgbClr val="FFFFFF"/>
                </a:solidFill>
                <a:latin typeface="Calibri"/>
                <a:cs typeface="Arial"/>
              </a:rPr>
              <a:t>شكرًا لكم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